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1"/>
  </p:notesMasterIdLst>
  <p:handoutMasterIdLst>
    <p:handoutMasterId r:id="rId32"/>
  </p:handoutMasterIdLst>
  <p:sldIdLst>
    <p:sldId id="303" r:id="rId2"/>
    <p:sldId id="937" r:id="rId3"/>
    <p:sldId id="991" r:id="rId4"/>
    <p:sldId id="993" r:id="rId5"/>
    <p:sldId id="2147480976" r:id="rId6"/>
    <p:sldId id="989" r:id="rId7"/>
    <p:sldId id="2147480977" r:id="rId8"/>
    <p:sldId id="994" r:id="rId9"/>
    <p:sldId id="2147480965" r:id="rId10"/>
    <p:sldId id="2147480990" r:id="rId11"/>
    <p:sldId id="2147480982" r:id="rId12"/>
    <p:sldId id="2147480978" r:id="rId13"/>
    <p:sldId id="2147480983" r:id="rId14"/>
    <p:sldId id="2147480989" r:id="rId15"/>
    <p:sldId id="2147480992" r:id="rId16"/>
    <p:sldId id="2147480985" r:id="rId17"/>
    <p:sldId id="2147480979" r:id="rId18"/>
    <p:sldId id="2147480981" r:id="rId19"/>
    <p:sldId id="2147480980" r:id="rId20"/>
    <p:sldId id="2147480991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925" r:id="rId3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7" autoAdjust="0"/>
    <p:restoredTop sz="97931" autoAdjust="0"/>
  </p:normalViewPr>
  <p:slideViewPr>
    <p:cSldViewPr snapToGrid="0">
      <p:cViewPr>
        <p:scale>
          <a:sx n="100" d="100"/>
          <a:sy n="100" d="100"/>
        </p:scale>
        <p:origin x="-67" y="19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5/12/2025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5/12/2025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S5-252220,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SA5#161, </a:t>
            </a:r>
            <a:r>
              <a:rPr lang="fi-FI" sz="1100" b="1" spc="300" dirty="0">
                <a:ea typeface="+mn-ea"/>
                <a:cs typeface="Arial" panose="020B0604020202020204" pitchFamily="34" charset="0"/>
              </a:rPr>
              <a:t>Fukuoka, Japan, 19 - 23 May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13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61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fi-FI" altLang="zh-CN" sz="1800" dirty="0">
                <a:latin typeface="Arial" pitchFamily="34" charset="0"/>
              </a:rPr>
              <a:t>Fukuoka, Japan, 19 - 23 May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67122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3DB184C4-B597-4D98-B844-6B791D53F4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402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4CE1FFD-1975-4130-AC50-E59F1FC63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8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B770AD-C0C2-46EF-8DE1-1FAEE24B61A9}"/>
              </a:ext>
            </a:extLst>
          </p:cNvPr>
          <p:cNvCxnSpPr>
            <a:cxnSpLocks/>
          </p:cNvCxnSpPr>
          <p:nvPr/>
        </p:nvCxnSpPr>
        <p:spPr bwMode="auto">
          <a:xfrm>
            <a:off x="478607" y="152202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7F4C41A-88F5-43CD-93B3-DC95A4C9E5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72932" y="190071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349471F7-7AA1-4CDC-AAB6-89018D86CD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27502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8BC93C0-B04C-4E64-AD88-5D09DC056BFF}"/>
              </a:ext>
            </a:extLst>
          </p:cNvPr>
          <p:cNvSpPr txBox="1"/>
          <p:nvPr/>
        </p:nvSpPr>
        <p:spPr>
          <a:xfrm>
            <a:off x="1376179" y="13997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227BFB4-5679-4355-A726-060A0B3350E5}"/>
              </a:ext>
            </a:extLst>
          </p:cNvPr>
          <p:cNvGrpSpPr/>
          <p:nvPr/>
        </p:nvGrpSpPr>
        <p:grpSpPr>
          <a:xfrm>
            <a:off x="818260" y="1665112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E5687A45-A0C8-466E-8FF5-2B2E72D44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F9CDD9C5-8B75-46E6-9480-7333F9176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57162B-880B-406F-99E4-0700CB865D9C}"/>
              </a:ext>
            </a:extLst>
          </p:cNvPr>
          <p:cNvGrpSpPr/>
          <p:nvPr/>
        </p:nvGrpSpPr>
        <p:grpSpPr>
          <a:xfrm>
            <a:off x="5672697" y="1665112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41796444-35EE-4EA3-9E9E-10D925660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0246BE1C-617F-4814-8574-26BA7B421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EEC678-8498-4EB9-A2D6-549609E51C1A}"/>
              </a:ext>
            </a:extLst>
          </p:cNvPr>
          <p:cNvGrpSpPr/>
          <p:nvPr/>
        </p:nvGrpSpPr>
        <p:grpSpPr>
          <a:xfrm>
            <a:off x="3234366" y="1665112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D590024E-A445-408D-8ED9-FBE1301EE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EDF6C7EF-D9A3-42EC-B299-50299D54DF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ADF39B-57B2-4540-8D13-411671CCB924}"/>
              </a:ext>
            </a:extLst>
          </p:cNvPr>
          <p:cNvGrpSpPr/>
          <p:nvPr/>
        </p:nvGrpSpPr>
        <p:grpSpPr>
          <a:xfrm>
            <a:off x="1423874" y="1665112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B3180987-6554-4A1E-9139-DBE72464B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2FE3B596-0199-4DA5-928D-3EF91F3E0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E5E0B2-8F40-4E68-89AD-41E699B57135}"/>
              </a:ext>
            </a:extLst>
          </p:cNvPr>
          <p:cNvGrpSpPr/>
          <p:nvPr/>
        </p:nvGrpSpPr>
        <p:grpSpPr>
          <a:xfrm>
            <a:off x="3830455" y="1665112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5D898C62-8F52-462D-BB2D-FE8ECF1E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F0EDC986-257E-4B69-962E-D8B52DD3E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74B6585-94A3-404D-BA35-6BF434CC24CD}"/>
              </a:ext>
            </a:extLst>
          </p:cNvPr>
          <p:cNvGrpSpPr/>
          <p:nvPr/>
        </p:nvGrpSpPr>
        <p:grpSpPr>
          <a:xfrm>
            <a:off x="6281486" y="1665112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75606A45-A6CE-4AA3-AB6F-3ABE972AD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3FD363F1-A1B4-4C90-AC25-79F4EC6D1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E66B7B-9FDA-460D-8E70-8510D271ECEB}"/>
              </a:ext>
            </a:extLst>
          </p:cNvPr>
          <p:cNvGrpSpPr/>
          <p:nvPr/>
        </p:nvGrpSpPr>
        <p:grpSpPr>
          <a:xfrm>
            <a:off x="2026313" y="1665112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63600C24-3778-4D11-9EC8-5643AE978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458044EC-D2F6-4AA2-9533-553E8FD3B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C92EE7-83C6-4AA3-BF38-5B93624FE50C}"/>
              </a:ext>
            </a:extLst>
          </p:cNvPr>
          <p:cNvGrpSpPr/>
          <p:nvPr/>
        </p:nvGrpSpPr>
        <p:grpSpPr>
          <a:xfrm>
            <a:off x="4458294" y="1665112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7F0E8D69-7EB4-4B51-A0E5-7DA392B90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06A89130-EEE8-436C-9611-CE34B3FA8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F3D97D-E4CD-4EAA-87AD-6981A215D6EB}"/>
              </a:ext>
            </a:extLst>
          </p:cNvPr>
          <p:cNvGrpSpPr/>
          <p:nvPr/>
        </p:nvGrpSpPr>
        <p:grpSpPr>
          <a:xfrm>
            <a:off x="222171" y="1665112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63D835D-E0FA-4FEA-9A48-428E6F707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DC44EE-2000-46AC-874B-C5C135EBB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4AE7B08-202F-43B9-A512-0C3213647F03}"/>
              </a:ext>
            </a:extLst>
          </p:cNvPr>
          <p:cNvGrpSpPr/>
          <p:nvPr/>
        </p:nvGrpSpPr>
        <p:grpSpPr>
          <a:xfrm>
            <a:off x="2622402" y="1665112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47B0C922-BFDC-4A9B-A34B-65C97FD6C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EEC7E2BC-3A8F-45C9-8314-20B678AFA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755010D-B14B-482E-AE51-213928CCDBDF}"/>
              </a:ext>
            </a:extLst>
          </p:cNvPr>
          <p:cNvGrpSpPr/>
          <p:nvPr/>
        </p:nvGrpSpPr>
        <p:grpSpPr>
          <a:xfrm>
            <a:off x="5070258" y="1665112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A973D555-EFD3-4ABD-8154-8356BEEEB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07DBD87-FF1C-4F3F-B1CD-BB3F6738C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EE7240E3-2845-471A-B34A-6A2D306C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7849" y="596027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3C8027FC-D90E-4524-935D-512281493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92" y="15633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EA054E7-CDD3-49C7-969B-1CAA0B3DF0B5}"/>
              </a:ext>
            </a:extLst>
          </p:cNvPr>
          <p:cNvSpPr/>
          <p:nvPr/>
        </p:nvSpPr>
        <p:spPr bwMode="auto">
          <a:xfrm>
            <a:off x="117184" y="258916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78A32F71-1515-4EBB-9979-DAD8FEC8D826}"/>
              </a:ext>
            </a:extLst>
          </p:cNvPr>
          <p:cNvSpPr/>
          <p:nvPr/>
        </p:nvSpPr>
        <p:spPr bwMode="auto">
          <a:xfrm>
            <a:off x="3314198" y="258476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317BC028-BFBD-48EC-8D4C-F6287AD71051}"/>
              </a:ext>
            </a:extLst>
          </p:cNvPr>
          <p:cNvSpPr/>
          <p:nvPr/>
        </p:nvSpPr>
        <p:spPr bwMode="auto">
          <a:xfrm>
            <a:off x="1586999" y="258836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3ED340BD-9F7F-4BF9-8BA0-48B34C9213C4}"/>
              </a:ext>
            </a:extLst>
          </p:cNvPr>
          <p:cNvSpPr/>
          <p:nvPr/>
        </p:nvSpPr>
        <p:spPr bwMode="auto">
          <a:xfrm>
            <a:off x="6336218" y="305889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D6F3604E-6D7D-4B78-B656-BE0C7C56E310}"/>
              </a:ext>
            </a:extLst>
          </p:cNvPr>
          <p:cNvSpPr/>
          <p:nvPr/>
        </p:nvSpPr>
        <p:spPr bwMode="auto">
          <a:xfrm>
            <a:off x="4005074" y="306066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9397B400-FFBE-4CD8-AA01-8EBD6559A8E4}"/>
              </a:ext>
            </a:extLst>
          </p:cNvPr>
          <p:cNvSpPr/>
          <p:nvPr/>
        </p:nvSpPr>
        <p:spPr bwMode="auto">
          <a:xfrm>
            <a:off x="5892238" y="473097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F0E4AC-A4FF-49AD-A89C-6B2B233CEAC4}"/>
              </a:ext>
            </a:extLst>
          </p:cNvPr>
          <p:cNvGrpSpPr/>
          <p:nvPr/>
        </p:nvGrpSpPr>
        <p:grpSpPr>
          <a:xfrm>
            <a:off x="6895038" y="1654952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71615AA8-7C95-4AE0-BB70-FD3EA56B6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E35AB47B-8CA8-42AE-8EC7-2DBA649FD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0897257-B7DB-4B2C-BDB0-A336AA1DE572}"/>
              </a:ext>
            </a:extLst>
          </p:cNvPr>
          <p:cNvGrpSpPr/>
          <p:nvPr/>
        </p:nvGrpSpPr>
        <p:grpSpPr>
          <a:xfrm>
            <a:off x="7491452" y="1654952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1F34DE3E-87A7-4AAC-985E-F7B5B04308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2C1ED7A0-86BE-4838-99D1-0CDE94C07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139DAC7A-0BF1-4FEA-8684-7B019B793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191" y="166849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5BCEA373-8DE4-4FE9-8C1F-EE93703E6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441" y="182248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7228A3F6-B4CA-430E-81E1-68EFEE81A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602" y="180555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354A7D8B-730F-40D9-A7DD-1DB5F6302E84}"/>
              </a:ext>
            </a:extLst>
          </p:cNvPr>
          <p:cNvSpPr/>
          <p:nvPr/>
        </p:nvSpPr>
        <p:spPr bwMode="auto">
          <a:xfrm>
            <a:off x="4093464" y="392689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C5E9B7BB-2EC0-48F5-A60C-B0CBEFF3DFD5}"/>
              </a:ext>
            </a:extLst>
          </p:cNvPr>
          <p:cNvSpPr/>
          <p:nvPr/>
        </p:nvSpPr>
        <p:spPr bwMode="auto">
          <a:xfrm>
            <a:off x="4651248" y="433704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9429561-997E-4DE6-9979-8E4BBC5D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708" y="166511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8FD48989-8320-4AC7-9BC2-B4C949C16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879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F04A2FEE-CD38-4FEB-A5D0-A1BBDD9A1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926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5374669-447B-4EDA-81FD-AFE8E8E82A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449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DCF007A8-9ED4-4E0E-AEDD-1E6C778865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973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E421DCD6-AB16-47F4-A0B7-A98CF52C8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020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630263E-CDA5-4787-BBD8-6FE871F203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543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BCBF67DC-1D8C-4CB8-9564-CFD4DFE0A2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7067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B3A6F88-4DC8-4248-ABA0-CF7AECE76D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8114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B1DF2FD6-2CC4-442C-A73A-2186881473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8638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495E7B25-0BBC-4475-815A-BBD3213C21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496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6B680F7-4BC3-46A2-865D-FBB8F1FDE1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590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4" name="Chevron 60">
            <a:extLst>
              <a:ext uri="{FF2B5EF4-FFF2-40B4-BE49-F238E27FC236}">
                <a16:creationId xmlns:a16="http://schemas.microsoft.com/office/drawing/2014/main" id="{C186C519-175D-4544-AB0A-CA8D3D546545}"/>
              </a:ext>
            </a:extLst>
          </p:cNvPr>
          <p:cNvSpPr/>
          <p:nvPr/>
        </p:nvSpPr>
        <p:spPr bwMode="auto">
          <a:xfrm>
            <a:off x="5149770" y="358430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FC3915F9-5D78-401F-B497-2B33A05848B0}"/>
              </a:ext>
            </a:extLst>
          </p:cNvPr>
          <p:cNvSpPr/>
          <p:nvPr/>
        </p:nvSpPr>
        <p:spPr bwMode="auto">
          <a:xfrm>
            <a:off x="8197765" y="432384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4FACF72A-DFEE-4B47-91A2-E5BAA314BE82}"/>
              </a:ext>
            </a:extLst>
          </p:cNvPr>
          <p:cNvSpPr/>
          <p:nvPr/>
        </p:nvSpPr>
        <p:spPr bwMode="auto">
          <a:xfrm>
            <a:off x="4062650" y="358418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95A181-D1E9-4349-805A-AAE09F079D35}"/>
              </a:ext>
            </a:extLst>
          </p:cNvPr>
          <p:cNvCxnSpPr>
            <a:cxnSpLocks/>
          </p:cNvCxnSpPr>
          <p:nvPr/>
        </p:nvCxnSpPr>
        <p:spPr bwMode="auto">
          <a:xfrm>
            <a:off x="2845880" y="151864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0CD09B8C-96FB-44EC-BBAE-4689C314EA91}"/>
              </a:ext>
            </a:extLst>
          </p:cNvPr>
          <p:cNvSpPr txBox="1"/>
          <p:nvPr/>
        </p:nvSpPr>
        <p:spPr>
          <a:xfrm>
            <a:off x="3743452" y="139640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B6D057-7A08-4D4F-9D9D-9824FF46FC7E}"/>
              </a:ext>
            </a:extLst>
          </p:cNvPr>
          <p:cNvCxnSpPr>
            <a:cxnSpLocks/>
          </p:cNvCxnSpPr>
          <p:nvPr/>
        </p:nvCxnSpPr>
        <p:spPr bwMode="auto">
          <a:xfrm>
            <a:off x="5247023" y="152203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AB11791A-417D-4CE6-8053-EF7FD0334FA3}"/>
              </a:ext>
            </a:extLst>
          </p:cNvPr>
          <p:cNvSpPr txBox="1"/>
          <p:nvPr/>
        </p:nvSpPr>
        <p:spPr>
          <a:xfrm>
            <a:off x="6144595" y="139979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C165E0F-60E9-44A8-8507-84773DAE99E9}"/>
              </a:ext>
            </a:extLst>
          </p:cNvPr>
          <p:cNvCxnSpPr>
            <a:cxnSpLocks/>
          </p:cNvCxnSpPr>
          <p:nvPr/>
        </p:nvCxnSpPr>
        <p:spPr bwMode="auto">
          <a:xfrm>
            <a:off x="7641392" y="151187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C97EBAB7-7D41-4BEB-8EA5-5E86D87206F2}"/>
              </a:ext>
            </a:extLst>
          </p:cNvPr>
          <p:cNvSpPr txBox="1"/>
          <p:nvPr/>
        </p:nvSpPr>
        <p:spPr>
          <a:xfrm>
            <a:off x="8207071" y="140318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CD9037EF-013F-4D5C-9D50-DCE073CD3AD0}"/>
              </a:ext>
            </a:extLst>
          </p:cNvPr>
          <p:cNvSpPr/>
          <p:nvPr/>
        </p:nvSpPr>
        <p:spPr bwMode="auto">
          <a:xfrm>
            <a:off x="8069073" y="47179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612BE7FA-8EAF-49F3-87B5-A498A5A4F9A3}"/>
              </a:ext>
            </a:extLst>
          </p:cNvPr>
          <p:cNvSpPr/>
          <p:nvPr/>
        </p:nvSpPr>
        <p:spPr bwMode="auto">
          <a:xfrm>
            <a:off x="4902395" y="4746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15D5E22-AE0E-41A1-82AC-17088AA00B7E}"/>
              </a:ext>
            </a:extLst>
          </p:cNvPr>
          <p:cNvSpPr txBox="1"/>
          <p:nvPr/>
        </p:nvSpPr>
        <p:spPr>
          <a:xfrm>
            <a:off x="4794022" y="4738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6" name="Title 1">
            <a:extLst>
              <a:ext uri="{FF2B5EF4-FFF2-40B4-BE49-F238E27FC236}">
                <a16:creationId xmlns:a16="http://schemas.microsoft.com/office/drawing/2014/main" id="{EF39E34D-8C37-47A8-ADD7-8B0A630F6A5C}"/>
              </a:ext>
            </a:extLst>
          </p:cNvPr>
          <p:cNvSpPr txBox="1">
            <a:spLocks/>
          </p:cNvSpPr>
          <p:nvPr/>
        </p:nvSpPr>
        <p:spPr bwMode="auto">
          <a:xfrm>
            <a:off x="898268" y="95707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7" name="TextBox 1">
            <a:extLst>
              <a:ext uri="{FF2B5EF4-FFF2-40B4-BE49-F238E27FC236}">
                <a16:creationId xmlns:a16="http://schemas.microsoft.com/office/drawing/2014/main" id="{44179284-2DF3-4365-81AC-575AD5821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824" y="104409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8" name="TextBox 1">
            <a:extLst>
              <a:ext uri="{FF2B5EF4-FFF2-40B4-BE49-F238E27FC236}">
                <a16:creationId xmlns:a16="http://schemas.microsoft.com/office/drawing/2014/main" id="{529DF491-947F-45E1-BA33-727E27DFA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729" y="374569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3AA9879C-3493-47DA-8676-F1B20D4909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5164" y="190206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ED89901B-B753-4341-B5E5-038AE71EB8DF}"/>
              </a:ext>
            </a:extLst>
          </p:cNvPr>
          <p:cNvSpPr/>
          <p:nvPr/>
        </p:nvSpPr>
        <p:spPr bwMode="auto">
          <a:xfrm>
            <a:off x="3152574" y="358123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A117534-11AF-45AF-9D14-86CBE8009B4A}"/>
              </a:ext>
            </a:extLst>
          </p:cNvPr>
          <p:cNvSpPr/>
          <p:nvPr/>
        </p:nvSpPr>
        <p:spPr bwMode="auto">
          <a:xfrm>
            <a:off x="3173356" y="307554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" name="Diamond 91">
            <a:extLst>
              <a:ext uri="{FF2B5EF4-FFF2-40B4-BE49-F238E27FC236}">
                <a16:creationId xmlns:a16="http://schemas.microsoft.com/office/drawing/2014/main" id="{F0625E04-0226-4128-AF42-7E8C2A4D623C}"/>
              </a:ext>
            </a:extLst>
          </p:cNvPr>
          <p:cNvSpPr/>
          <p:nvPr/>
        </p:nvSpPr>
        <p:spPr bwMode="auto">
          <a:xfrm>
            <a:off x="2611305" y="326801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93BE088D-B5FD-49DD-BD84-31EBBD60D1EF}"/>
              </a:ext>
            </a:extLst>
          </p:cNvPr>
          <p:cNvSpPr/>
          <p:nvPr/>
        </p:nvSpPr>
        <p:spPr bwMode="auto">
          <a:xfrm>
            <a:off x="4058084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DA057A1C-B525-4F59-A5A7-7BE25BD43445}"/>
              </a:ext>
            </a:extLst>
          </p:cNvPr>
          <p:cNvSpPr/>
          <p:nvPr/>
        </p:nvSpPr>
        <p:spPr bwMode="auto">
          <a:xfrm>
            <a:off x="3276200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92066EA-9BA6-4C3F-B8BC-83764B3257BA}"/>
              </a:ext>
            </a:extLst>
          </p:cNvPr>
          <p:cNvSpPr txBox="1"/>
          <p:nvPr/>
        </p:nvSpPr>
        <p:spPr>
          <a:xfrm>
            <a:off x="3964182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8FBF21C-5F4C-4763-8C89-23B6F03AA37E}"/>
              </a:ext>
            </a:extLst>
          </p:cNvPr>
          <p:cNvSpPr/>
          <p:nvPr/>
        </p:nvSpPr>
        <p:spPr>
          <a:xfrm>
            <a:off x="6353215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FE36D4A6-C642-4FC2-BEFB-4F9770B6F44F}"/>
              </a:ext>
            </a:extLst>
          </p:cNvPr>
          <p:cNvSpPr/>
          <p:nvPr/>
        </p:nvSpPr>
        <p:spPr bwMode="auto">
          <a:xfrm>
            <a:off x="6457860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C64508CE-5BA0-40D9-87F2-47F0E467D175}"/>
              </a:ext>
            </a:extLst>
          </p:cNvPr>
          <p:cNvSpPr/>
          <p:nvPr/>
        </p:nvSpPr>
        <p:spPr bwMode="auto">
          <a:xfrm>
            <a:off x="5332036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587212-8B85-430A-BC86-155B81CECE8B}"/>
              </a:ext>
            </a:extLst>
          </p:cNvPr>
          <p:cNvSpPr/>
          <p:nvPr/>
        </p:nvSpPr>
        <p:spPr>
          <a:xfrm>
            <a:off x="9466687" y="1396403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Some WIDs and 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516B8FF-5BB7-4FCE-A0DA-50062C7EB227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C29E004-E2ED-4D49-93B7-21AB0EACA2E4}"/>
              </a:ext>
            </a:extLst>
          </p:cNvPr>
          <p:cNvSpPr/>
          <p:nvPr/>
        </p:nvSpPr>
        <p:spPr>
          <a:xfrm>
            <a:off x="9240355" y="350621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04" name="Star: 5 Points 103">
            <a:extLst>
              <a:ext uri="{FF2B5EF4-FFF2-40B4-BE49-F238E27FC236}">
                <a16:creationId xmlns:a16="http://schemas.microsoft.com/office/drawing/2014/main" id="{E611CBC7-7028-46BC-A97C-C28F478A7E0B}"/>
              </a:ext>
            </a:extLst>
          </p:cNvPr>
          <p:cNvSpPr/>
          <p:nvPr/>
        </p:nvSpPr>
        <p:spPr bwMode="auto">
          <a:xfrm>
            <a:off x="2858825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TextBox 1">
            <a:extLst>
              <a:ext uri="{FF2B5EF4-FFF2-40B4-BE49-F238E27FC236}">
                <a16:creationId xmlns:a16="http://schemas.microsoft.com/office/drawing/2014/main" id="{33803A64-5D66-46C6-9218-AF6CDDAB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299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Star: 5 Points 105">
            <a:extLst>
              <a:ext uri="{FF2B5EF4-FFF2-40B4-BE49-F238E27FC236}">
                <a16:creationId xmlns:a16="http://schemas.microsoft.com/office/drawing/2014/main" id="{1FFBFF5C-0B3F-499C-A00E-5D099822CE33}"/>
              </a:ext>
            </a:extLst>
          </p:cNvPr>
          <p:cNvSpPr/>
          <p:nvPr/>
        </p:nvSpPr>
        <p:spPr bwMode="auto">
          <a:xfrm>
            <a:off x="3011225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7" name="矩形 1">
            <a:extLst>
              <a:ext uri="{FF2B5EF4-FFF2-40B4-BE49-F238E27FC236}">
                <a16:creationId xmlns:a16="http://schemas.microsoft.com/office/drawing/2014/main" id="{88B3EADC-1B01-45AC-A098-5D1779962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33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9A2864D-0432-4053-988A-9FDEE60B4128}"/>
              </a:ext>
            </a:extLst>
          </p:cNvPr>
          <p:cNvSpPr txBox="1"/>
          <p:nvPr/>
        </p:nvSpPr>
        <p:spPr>
          <a:xfrm>
            <a:off x="8347427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16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the SID/WID to SA5#160/#161 for WG agreement. SA5 targets to submit WID/SIs to SA#108 for approval. </a:t>
            </a:r>
            <a:r>
              <a:rPr lang="en-US" altLang="zh-CN" sz="1100" dirty="0">
                <a:latin typeface="Söhne"/>
              </a:rPr>
              <a:t>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5G-A candidate topics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09196DC-DF98-4609-9E0E-9CD6E10109B2}"/>
              </a:ext>
            </a:extLst>
          </p:cNvPr>
          <p:cNvSpPr txBox="1">
            <a:spLocks/>
          </p:cNvSpPr>
          <p:nvPr/>
        </p:nvSpPr>
        <p:spPr bwMode="auto">
          <a:xfrm>
            <a:off x="8357374" y="6221563"/>
            <a:ext cx="3749039" cy="48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400" b="1" dirty="0">
                <a:solidFill>
                  <a:srgbClr val="0000FF"/>
                </a:solidFill>
              </a:rPr>
              <a:t>See S5-250168 for the consolidated list.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DB9627F-6EE1-43CC-A81C-F7DDEAC012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873844"/>
              </p:ext>
            </p:extLst>
          </p:nvPr>
        </p:nvGraphicFramePr>
        <p:xfrm>
          <a:off x="269157" y="1208798"/>
          <a:ext cx="11653686" cy="4142488"/>
        </p:xfrm>
        <a:graphic>
          <a:graphicData uri="http://schemas.openxmlformats.org/drawingml/2006/table">
            <a:tbl>
              <a:tblPr firstRow="1" firstCol="1" bandRow="1"/>
              <a:tblGrid>
                <a:gridCol w="411571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3395082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2721935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  <a:gridCol w="2544725">
                  <a:extLst>
                    <a:ext uri="{9D8B030D-6E8A-4147-A177-3AD203B41FA5}">
                      <a16:colId xmlns:a16="http://schemas.microsoft.com/office/drawing/2014/main" val="2166377609"/>
                    </a:ext>
                  </a:extLst>
                </a:gridCol>
                <a:gridCol w="2580373">
                  <a:extLst>
                    <a:ext uri="{9D8B030D-6E8A-4147-A177-3AD203B41FA5}">
                      <a16:colId xmlns:a16="http://schemas.microsoft.com/office/drawing/2014/main" val="2582493778"/>
                    </a:ext>
                  </a:extLst>
                </a:gridCol>
              </a:tblGrid>
              <a:tr h="3750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OAM Prime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</a:t>
                      </a:r>
                      <a:r>
                        <a:rPr lang="en-US" altLang="zh-CN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OAM </a:t>
                      </a:r>
                      <a:r>
                        <a:rPr lang="en-GB" sz="14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Topics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77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Prime Topics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Rel-20 </a:t>
                      </a:r>
                      <a:r>
                        <a:rPr lang="en-US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CH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Support</a:t>
                      </a:r>
                      <a:r>
                        <a:rPr lang="en-GB" altLang="zh-CN" sz="1400" b="1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GB" altLang="zh-CN" sz="1400" b="1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Topics</a:t>
                      </a:r>
                      <a:endParaRPr lang="en-GB" sz="1400" b="1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management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ISAC management-&gt;postpone to </a:t>
                      </a:r>
                      <a:r>
                        <a:rPr lang="en-US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be discussed in</a:t>
                      </a:r>
                      <a:r>
                        <a:rPr lang="en-GB" altLang="zh-CN" sz="1200" noProof="0" dirty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5GA Rel-20 second package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Charging reliability enhancement (failure handling)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AIML charging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management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Inter CHF communication continuation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Intent driven management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AIoT</a:t>
                      </a: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1200" dirty="0"/>
                    </a:p>
                    <a:p>
                      <a:r>
                        <a:rPr lang="en-US" altLang="zh-CN" sz="1200" dirty="0"/>
                        <a:t>Charging profile 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5GSAT_Ph4 charging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and SON for 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/>
                        <a:t>CCS architecture evolution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+ WAB Charging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PM/KPI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CAPCH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SBMA enhancement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AdNRM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 charging -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000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Cloud-native management and orchestration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NWDAFM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NG_RTC charging –continuation</a:t>
                      </a:r>
                    </a:p>
                    <a:p>
                      <a:r>
                        <a:rPr lang="en-US" altLang="zh-CN" sz="1200" dirty="0"/>
                        <a:t>ISAC charging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MDA enhancement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Management of Network Sharing Phase 4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accent2"/>
                          </a:solidFill>
                        </a:rPr>
                        <a:t>Semantic Network Management -&gt; Potential 6G topic</a:t>
                      </a:r>
                      <a:endParaRPr lang="en-GB" sz="1200" noProof="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XR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32289"/>
                  </a:ext>
                </a:extLst>
              </a:tr>
              <a:tr h="2028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rgbClr val="0000FF"/>
                          </a:solidFill>
                        </a:rPr>
                        <a:t>Mexpo</a:t>
                      </a: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 enhancement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Vehicle Mounted Relays management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957137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0000FF"/>
                          </a:solidFill>
                        </a:rPr>
                        <a:t>MADCOL/Data Management</a:t>
                      </a:r>
                      <a:endParaRPr lang="en-GB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Management of WAB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85132"/>
                  </a:ext>
                </a:extLst>
              </a:tr>
              <a:tr h="1313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200" dirty="0">
                          <a:solidFill>
                            <a:schemeClr val="tx1"/>
                          </a:solidFill>
                        </a:rPr>
                        <a:t>Trace/MDT/QoE/SON </a:t>
                      </a:r>
                      <a:r>
                        <a:rPr lang="fr-FR" altLang="zh-CN" sz="1200" dirty="0" err="1">
                          <a:solidFill>
                            <a:schemeClr val="tx1"/>
                          </a:solidFill>
                        </a:rPr>
                        <a:t>enhancement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458838"/>
                  </a:ext>
                </a:extLst>
              </a:tr>
              <a:tr h="10557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Security Monitoring</a:t>
                      </a: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40664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E7346B-DD72-4DEA-B6C4-7C9FB2A5A2E3}"/>
              </a:ext>
            </a:extLst>
          </p:cNvPr>
          <p:cNvSpPr txBox="1">
            <a:spLocks/>
          </p:cNvSpPr>
          <p:nvPr/>
        </p:nvSpPr>
        <p:spPr bwMode="auto">
          <a:xfrm>
            <a:off x="269157" y="5552646"/>
            <a:ext cx="11183938" cy="10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The above blue and red highlighted topics have been discussed in SA5#160.</a:t>
            </a:r>
          </a:p>
          <a:p>
            <a:pPr marL="457189" indent="-457189">
              <a:buFontTx/>
              <a:buBlip>
                <a:blip r:embed="rId3"/>
              </a:buBlip>
            </a:pPr>
            <a:r>
              <a:rPr lang="en-US" altLang="zh-CN" sz="1400" kern="0" dirty="0"/>
              <a:t>Rel-20 topic NWM reference: https://forge.3gpp.org/rep/sa5/MnS/-/wikis/SA5/Rel-20-Moderated-Topics</a:t>
            </a:r>
          </a:p>
        </p:txBody>
      </p:sp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63E3E3-B643-4C69-BEFC-B79519D682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949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5G-A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2B8B0C87-606B-4C06-B173-85B97696D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27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0D96FAF-C057-4628-AAF0-232DB97C9C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33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38E8163-C003-4B0F-B631-7BF19D1348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39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A04E7D-F151-427A-A02A-67E1FF17E594}"/>
              </a:ext>
            </a:extLst>
          </p:cNvPr>
          <p:cNvCxnSpPr>
            <a:cxnSpLocks/>
          </p:cNvCxnSpPr>
          <p:nvPr/>
        </p:nvCxnSpPr>
        <p:spPr bwMode="auto">
          <a:xfrm>
            <a:off x="315915" y="138791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4A22BCB-65EB-4C45-B6E2-3D96357C68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3590" y="192454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7E64CA0E-9F1E-40B5-936D-FDC32AAB4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4810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3C1A5B-A8A8-4B62-9C5A-6CC1F00F6715}"/>
              </a:ext>
            </a:extLst>
          </p:cNvPr>
          <p:cNvSpPr txBox="1"/>
          <p:nvPr/>
        </p:nvSpPr>
        <p:spPr>
          <a:xfrm>
            <a:off x="1213487" y="126567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5F17AF-FD05-49B6-962D-56AFF39B4CA5}"/>
              </a:ext>
            </a:extLst>
          </p:cNvPr>
          <p:cNvGrpSpPr/>
          <p:nvPr/>
        </p:nvGrpSpPr>
        <p:grpSpPr>
          <a:xfrm>
            <a:off x="655568" y="153100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BC56ED2D-9BD5-4CE6-88BD-FB3A60352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8D7C203C-B8E0-47CC-AD25-67C3B4F38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6072EC-91AF-4BF1-94CE-09622F325418}"/>
              </a:ext>
            </a:extLst>
          </p:cNvPr>
          <p:cNvGrpSpPr/>
          <p:nvPr/>
        </p:nvGrpSpPr>
        <p:grpSpPr>
          <a:xfrm>
            <a:off x="5510005" y="153100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93D6FF64-DE31-4660-ADFA-3A2C1034B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43BA6537-F656-4F17-83E7-9A72276FE6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A1C009-7137-4AD8-B81E-B2A30D173F32}"/>
              </a:ext>
            </a:extLst>
          </p:cNvPr>
          <p:cNvGrpSpPr/>
          <p:nvPr/>
        </p:nvGrpSpPr>
        <p:grpSpPr>
          <a:xfrm>
            <a:off x="3071674" y="153100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E0786020-3317-4FB5-8CCA-64B1F87FBC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F17105AF-E49B-4B77-A6D9-603420A01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F55C17-C332-44F1-8A8E-7341346138DB}"/>
              </a:ext>
            </a:extLst>
          </p:cNvPr>
          <p:cNvGrpSpPr/>
          <p:nvPr/>
        </p:nvGrpSpPr>
        <p:grpSpPr>
          <a:xfrm>
            <a:off x="1261182" y="153100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CBFE56D0-D93D-4F99-B9E9-5AD9229B1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230C5874-E567-44BB-AC91-768518055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5F28E41-B5E6-43AC-8041-A4766ADA4916}"/>
              </a:ext>
            </a:extLst>
          </p:cNvPr>
          <p:cNvGrpSpPr/>
          <p:nvPr/>
        </p:nvGrpSpPr>
        <p:grpSpPr>
          <a:xfrm>
            <a:off x="3667763" y="153100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9B17A6AD-8C14-4F22-A74C-E14C13710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5DE47FED-E96D-49B7-98FD-E8E3FA97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E0DB08-C487-4619-8270-A0830C7F4511}"/>
              </a:ext>
            </a:extLst>
          </p:cNvPr>
          <p:cNvGrpSpPr/>
          <p:nvPr/>
        </p:nvGrpSpPr>
        <p:grpSpPr>
          <a:xfrm>
            <a:off x="6118794" y="153100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D31958C4-4827-44C9-A449-62F373314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6BEEFB1F-77B3-4270-A365-82EBD6228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D27D85-1B5E-4C25-BAF2-13F9E08D6FA8}"/>
              </a:ext>
            </a:extLst>
          </p:cNvPr>
          <p:cNvGrpSpPr/>
          <p:nvPr/>
        </p:nvGrpSpPr>
        <p:grpSpPr>
          <a:xfrm>
            <a:off x="1863621" y="153100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CABE7A1D-CE1E-4C44-99A8-6383A777A2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58398039-D692-4300-8211-DEDF2D190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A38582-3C53-4D5A-BD64-A9E37540ED19}"/>
              </a:ext>
            </a:extLst>
          </p:cNvPr>
          <p:cNvGrpSpPr/>
          <p:nvPr/>
        </p:nvGrpSpPr>
        <p:grpSpPr>
          <a:xfrm>
            <a:off x="4295602" y="153100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D68AF313-1FCD-4EB4-AA50-6639CD040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7530AD6B-39F5-4A50-80AB-4562E3286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F0BFEA2-9CA1-4AF9-A136-2700428785A4}"/>
              </a:ext>
            </a:extLst>
          </p:cNvPr>
          <p:cNvGrpSpPr/>
          <p:nvPr/>
        </p:nvGrpSpPr>
        <p:grpSpPr>
          <a:xfrm>
            <a:off x="59479" y="153100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2103FC2B-7DA1-4FD7-83F6-58F9FF6D0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11BCD920-ED9F-4E17-956F-DA6AA91D4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C04DBD3-750E-489D-80A4-8274842B92F0}"/>
              </a:ext>
            </a:extLst>
          </p:cNvPr>
          <p:cNvGrpSpPr/>
          <p:nvPr/>
        </p:nvGrpSpPr>
        <p:grpSpPr>
          <a:xfrm>
            <a:off x="2459710" y="153100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A9DB7819-AEED-4733-986A-8A9DA349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62FD7D1E-E703-4CE9-A453-A9B92DAF3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0463F3-BE27-4D1D-84A8-5255766FB82A}"/>
              </a:ext>
            </a:extLst>
          </p:cNvPr>
          <p:cNvGrpSpPr/>
          <p:nvPr/>
        </p:nvGrpSpPr>
        <p:grpSpPr>
          <a:xfrm>
            <a:off x="4907566" y="153100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FFEC6B8-C98E-4A0F-9561-24CB83D54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B582C00C-C867-4AD9-9F82-122C830E0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1DF9D31D-BBC1-4F09-82C2-BE598B5E6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044" y="582092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97AB72B8-1491-49E4-ADD6-83384B428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918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9F38A8B8-B360-4FE0-9831-21723C023857}"/>
              </a:ext>
            </a:extLst>
          </p:cNvPr>
          <p:cNvSpPr/>
          <p:nvPr/>
        </p:nvSpPr>
        <p:spPr bwMode="auto">
          <a:xfrm>
            <a:off x="3097591" y="268343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7" name="TextBox 1">
            <a:extLst>
              <a:ext uri="{FF2B5EF4-FFF2-40B4-BE49-F238E27FC236}">
                <a16:creationId xmlns:a16="http://schemas.microsoft.com/office/drawing/2014/main" id="{7CB0BC84-C88A-463C-AF07-13AF8743E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83" y="2972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82893645-12A1-416A-912F-AEC4C2A2056B}"/>
              </a:ext>
            </a:extLst>
          </p:cNvPr>
          <p:cNvSpPr/>
          <p:nvPr/>
        </p:nvSpPr>
        <p:spPr bwMode="auto">
          <a:xfrm>
            <a:off x="4618235" y="493969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E0DD13A-89AF-4081-B710-62B82B0B78AB}"/>
              </a:ext>
            </a:extLst>
          </p:cNvPr>
          <p:cNvGrpSpPr/>
          <p:nvPr/>
        </p:nvGrpSpPr>
        <p:grpSpPr>
          <a:xfrm>
            <a:off x="6732346" y="1520840"/>
            <a:ext cx="390850" cy="354013"/>
            <a:chOff x="7359013" y="745293"/>
            <a:chExt cx="390850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50CA50BD-F08C-41B1-B41E-54327307AF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6">
              <a:extLst>
                <a:ext uri="{FF2B5EF4-FFF2-40B4-BE49-F238E27FC236}">
                  <a16:creationId xmlns:a16="http://schemas.microsoft.com/office/drawing/2014/main" id="{68FE16DD-DA5F-4F36-9435-60E6EED24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F5ECE20-D342-4B27-8EF9-51759BCDB0D9}"/>
              </a:ext>
            </a:extLst>
          </p:cNvPr>
          <p:cNvGrpSpPr/>
          <p:nvPr/>
        </p:nvGrpSpPr>
        <p:grpSpPr>
          <a:xfrm>
            <a:off x="7328760" y="1520840"/>
            <a:ext cx="384175" cy="354013"/>
            <a:chOff x="8016563" y="745293"/>
            <a:chExt cx="384175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C233A4ED-628E-4893-9CC3-35A29D8522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4" name="TextBox 71">
              <a:extLst>
                <a:ext uri="{FF2B5EF4-FFF2-40B4-BE49-F238E27FC236}">
                  <a16:creationId xmlns:a16="http://schemas.microsoft.com/office/drawing/2014/main" id="{5661DF5A-3DF1-4C26-984E-9BBB66DA4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5" name="TextBox 86">
            <a:extLst>
              <a:ext uri="{FF2B5EF4-FFF2-40B4-BE49-F238E27FC236}">
                <a16:creationId xmlns:a16="http://schemas.microsoft.com/office/drawing/2014/main" id="{67B4D1A0-8100-4C72-AAC0-2D9C5A8E3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499" y="153438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6" name="TextBox 60">
            <a:extLst>
              <a:ext uri="{FF2B5EF4-FFF2-40B4-BE49-F238E27FC236}">
                <a16:creationId xmlns:a16="http://schemas.microsoft.com/office/drawing/2014/main" id="{6752DD2A-9BC2-46D2-A4EE-F66D96EA3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749" y="168837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id="{9D71F227-6E96-4E44-9132-04C8B13D7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10" y="167144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6CD2A33C-0924-4B2A-935E-52DA3E6B0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45" y="21985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B297098B-B0C7-4666-B814-B500B04D5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016" y="153100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419302FC-55D5-4D0C-BDC0-8AC599DB57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609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1BF4E365-C141-49A8-B123-4F94EC4420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7656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C7EECC24-2B94-4F15-8079-857CE40E5C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180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36BD47E5-74E0-43C8-9619-F3DB0B828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703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F5570B2-49BF-45E5-AE29-2722755E69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750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A692EC00-CAE3-4034-8F97-2CD9D17424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0274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64D8C27E-72DD-4ECF-8A9D-E627B8A394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797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19B55290-0F3E-496A-A1BB-EE789619BF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844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C55E8DE-0C4F-4384-A003-794273A009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368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93DFF1F9-7F0F-46C5-8EFB-DD80D6C75F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1321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828773AC-B067-4F66-B49C-F436B8B0441D}"/>
              </a:ext>
            </a:extLst>
          </p:cNvPr>
          <p:cNvSpPr/>
          <p:nvPr/>
        </p:nvSpPr>
        <p:spPr bwMode="auto">
          <a:xfrm>
            <a:off x="1915372" y="1931269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F27E0F29-D9E1-4ED0-8BE1-9CA7DC59B2FE}"/>
              </a:ext>
            </a:extLst>
          </p:cNvPr>
          <p:cNvSpPr/>
          <p:nvPr/>
        </p:nvSpPr>
        <p:spPr bwMode="auto">
          <a:xfrm>
            <a:off x="1254967" y="1937933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E857004E-4989-47B3-8100-71F9C1B351BA}"/>
              </a:ext>
            </a:extLst>
          </p:cNvPr>
          <p:cNvSpPr/>
          <p:nvPr/>
        </p:nvSpPr>
        <p:spPr bwMode="auto">
          <a:xfrm>
            <a:off x="2013580" y="2332086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231F5F2C-3950-422A-B969-D450FEC40564}"/>
              </a:ext>
            </a:extLst>
          </p:cNvPr>
          <p:cNvSpPr/>
          <p:nvPr/>
        </p:nvSpPr>
        <p:spPr bwMode="auto">
          <a:xfrm>
            <a:off x="2616407" y="2366112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13E3AC79-2723-445A-A2E0-4228EBFAAC17}"/>
              </a:ext>
            </a:extLst>
          </p:cNvPr>
          <p:cNvSpPr/>
          <p:nvPr/>
        </p:nvSpPr>
        <p:spPr bwMode="auto">
          <a:xfrm>
            <a:off x="3354701" y="276359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574DA60-E77C-4686-B4B4-0FB158D9CFF3}"/>
              </a:ext>
            </a:extLst>
          </p:cNvPr>
          <p:cNvSpPr/>
          <p:nvPr/>
        </p:nvSpPr>
        <p:spPr bwMode="auto">
          <a:xfrm>
            <a:off x="3914770" y="3657878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FB543A1D-BF9D-46EC-AD9F-FEEEC91B9D09}"/>
              </a:ext>
            </a:extLst>
          </p:cNvPr>
          <p:cNvSpPr/>
          <p:nvPr/>
        </p:nvSpPr>
        <p:spPr bwMode="auto">
          <a:xfrm>
            <a:off x="3788194" y="3274915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D517038F-3164-4EFB-82AF-F489F9E4A5AD}"/>
              </a:ext>
            </a:extLst>
          </p:cNvPr>
          <p:cNvSpPr/>
          <p:nvPr/>
        </p:nvSpPr>
        <p:spPr bwMode="auto">
          <a:xfrm>
            <a:off x="5671180" y="4916392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31AF930-0F88-4F4E-A82D-57AB060244FF}"/>
              </a:ext>
            </a:extLst>
          </p:cNvPr>
          <p:cNvCxnSpPr>
            <a:cxnSpLocks/>
          </p:cNvCxnSpPr>
          <p:nvPr/>
        </p:nvCxnSpPr>
        <p:spPr bwMode="auto">
          <a:xfrm>
            <a:off x="2683188" y="138452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D8E10091-F3C5-4184-8AAF-2AD2A3F83671}"/>
              </a:ext>
            </a:extLst>
          </p:cNvPr>
          <p:cNvSpPr txBox="1"/>
          <p:nvPr/>
        </p:nvSpPr>
        <p:spPr>
          <a:xfrm>
            <a:off x="3580760" y="126229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5053FD0-3EDF-444D-90C8-6C72B70B09FB}"/>
              </a:ext>
            </a:extLst>
          </p:cNvPr>
          <p:cNvCxnSpPr>
            <a:cxnSpLocks/>
          </p:cNvCxnSpPr>
          <p:nvPr/>
        </p:nvCxnSpPr>
        <p:spPr bwMode="auto">
          <a:xfrm>
            <a:off x="5084331" y="138792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3165DD17-C042-4E83-A9FA-4A4AC5A0AA60}"/>
              </a:ext>
            </a:extLst>
          </p:cNvPr>
          <p:cNvSpPr txBox="1"/>
          <p:nvPr/>
        </p:nvSpPr>
        <p:spPr>
          <a:xfrm>
            <a:off x="5981903" y="126568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4B2E821-8E08-42B1-996B-21F2822BFBC1}"/>
              </a:ext>
            </a:extLst>
          </p:cNvPr>
          <p:cNvCxnSpPr>
            <a:cxnSpLocks/>
          </p:cNvCxnSpPr>
          <p:nvPr/>
        </p:nvCxnSpPr>
        <p:spPr bwMode="auto">
          <a:xfrm>
            <a:off x="7478700" y="137776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012AD551-56C2-4087-877A-781D12538279}"/>
              </a:ext>
            </a:extLst>
          </p:cNvPr>
          <p:cNvSpPr txBox="1"/>
          <p:nvPr/>
        </p:nvSpPr>
        <p:spPr>
          <a:xfrm>
            <a:off x="8044379" y="126907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DA51BE54-657B-4F20-85C8-29B8ECBCBDB2}"/>
              </a:ext>
            </a:extLst>
          </p:cNvPr>
          <p:cNvSpPr/>
          <p:nvPr/>
        </p:nvSpPr>
        <p:spPr bwMode="auto">
          <a:xfrm>
            <a:off x="3965870" y="4406738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304E70AA-F8C6-4122-B41D-7A8B358737B0}"/>
              </a:ext>
            </a:extLst>
          </p:cNvPr>
          <p:cNvSpPr/>
          <p:nvPr/>
        </p:nvSpPr>
        <p:spPr bwMode="auto">
          <a:xfrm>
            <a:off x="3315906" y="3262812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916B236-A969-47F3-A19D-DFF679E90605}"/>
              </a:ext>
            </a:extLst>
          </p:cNvPr>
          <p:cNvSpPr txBox="1"/>
          <p:nvPr/>
        </p:nvSpPr>
        <p:spPr>
          <a:xfrm>
            <a:off x="3874806" y="4506332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499BF90F-3CEA-41FC-A1C8-F4E7BE2CECC7}"/>
              </a:ext>
            </a:extLst>
          </p:cNvPr>
          <p:cNvSpPr/>
          <p:nvPr/>
        </p:nvSpPr>
        <p:spPr bwMode="auto">
          <a:xfrm>
            <a:off x="4490081" y="4115960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C94BA205-75D4-4DA5-86DC-CEEA65C23F79}"/>
              </a:ext>
            </a:extLst>
          </p:cNvPr>
          <p:cNvSpPr txBox="1">
            <a:spLocks/>
          </p:cNvSpPr>
          <p:nvPr/>
        </p:nvSpPr>
        <p:spPr bwMode="auto">
          <a:xfrm>
            <a:off x="735576" y="82296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DE6E6A4-EF41-4196-95E1-3E3E981C5343}"/>
              </a:ext>
            </a:extLst>
          </p:cNvPr>
          <p:cNvSpPr/>
          <p:nvPr/>
        </p:nvSpPr>
        <p:spPr bwMode="auto">
          <a:xfrm>
            <a:off x="7504284" y="3261402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90" name="Thought Bubble: Cloud 89">
            <a:extLst>
              <a:ext uri="{FF2B5EF4-FFF2-40B4-BE49-F238E27FC236}">
                <a16:creationId xmlns:a16="http://schemas.microsoft.com/office/drawing/2014/main" id="{0DF95CC6-4F59-4EDE-AEDA-9AA36192C3EC}"/>
              </a:ext>
            </a:extLst>
          </p:cNvPr>
          <p:cNvSpPr/>
          <p:nvPr/>
        </p:nvSpPr>
        <p:spPr bwMode="auto">
          <a:xfrm>
            <a:off x="7911839" y="4911750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B6E11B2-1BE6-42B5-A870-31721B530672}"/>
              </a:ext>
            </a:extLst>
          </p:cNvPr>
          <p:cNvSpPr txBox="1"/>
          <p:nvPr/>
        </p:nvSpPr>
        <p:spPr>
          <a:xfrm>
            <a:off x="7823938" y="49379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92" name="TextBox 1">
            <a:extLst>
              <a:ext uri="{FF2B5EF4-FFF2-40B4-BE49-F238E27FC236}">
                <a16:creationId xmlns:a16="http://schemas.microsoft.com/office/drawing/2014/main" id="{9E9C5999-FB8B-47D7-A922-FFA3B2574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28" y="88403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B7D26250-08A5-4328-93B5-31D03939CC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2472" y="176795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4" name="Thought Bubble: Cloud 93">
            <a:extLst>
              <a:ext uri="{FF2B5EF4-FFF2-40B4-BE49-F238E27FC236}">
                <a16:creationId xmlns:a16="http://schemas.microsoft.com/office/drawing/2014/main" id="{1F5E6445-F85D-43CC-96BB-1D2A50A06D11}"/>
              </a:ext>
            </a:extLst>
          </p:cNvPr>
          <p:cNvSpPr/>
          <p:nvPr/>
        </p:nvSpPr>
        <p:spPr bwMode="auto">
          <a:xfrm>
            <a:off x="5661725" y="4384040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B229819-3E10-4F88-9F42-06F149A0BCE3}"/>
              </a:ext>
            </a:extLst>
          </p:cNvPr>
          <p:cNvSpPr txBox="1"/>
          <p:nvPr/>
        </p:nvSpPr>
        <p:spPr>
          <a:xfrm>
            <a:off x="5790848" y="4451209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6" name="Diamond 95">
            <a:extLst>
              <a:ext uri="{FF2B5EF4-FFF2-40B4-BE49-F238E27FC236}">
                <a16:creationId xmlns:a16="http://schemas.microsoft.com/office/drawing/2014/main" id="{D45479E1-E254-4E47-A3EA-87FDF84335F2}"/>
              </a:ext>
            </a:extLst>
          </p:cNvPr>
          <p:cNvSpPr/>
          <p:nvPr/>
        </p:nvSpPr>
        <p:spPr bwMode="auto">
          <a:xfrm>
            <a:off x="968948" y="1843209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D67C2455-2F6F-4077-B42E-056C935A201C}"/>
              </a:ext>
            </a:extLst>
          </p:cNvPr>
          <p:cNvSpPr/>
          <p:nvPr/>
        </p:nvSpPr>
        <p:spPr bwMode="auto">
          <a:xfrm>
            <a:off x="3874805" y="5238424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F56DA94F-E576-41BB-9561-8699922B4B34}"/>
              </a:ext>
            </a:extLst>
          </p:cNvPr>
          <p:cNvSpPr/>
          <p:nvPr/>
        </p:nvSpPr>
        <p:spPr bwMode="auto">
          <a:xfrm>
            <a:off x="4458475" y="5221213"/>
            <a:ext cx="3681585" cy="2222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6G Study(ies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01" name="矩形 1">
            <a:extLst>
              <a:ext uri="{FF2B5EF4-FFF2-40B4-BE49-F238E27FC236}">
                <a16:creationId xmlns:a16="http://schemas.microsoft.com/office/drawing/2014/main" id="{B3FE732A-BBE5-4D65-B3C2-9EF7199C9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8194" y="5167005"/>
            <a:ext cx="4411276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2113B2C-5866-470D-BA76-4496A6C14D50}"/>
              </a:ext>
            </a:extLst>
          </p:cNvPr>
          <p:cNvSpPr txBox="1"/>
          <p:nvPr/>
        </p:nvSpPr>
        <p:spPr>
          <a:xfrm>
            <a:off x="8268345" y="512146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Star: 5 Points 102">
            <a:extLst>
              <a:ext uri="{FF2B5EF4-FFF2-40B4-BE49-F238E27FC236}">
                <a16:creationId xmlns:a16="http://schemas.microsoft.com/office/drawing/2014/main" id="{B3D69C3B-6925-4BB4-AEF0-D51F096D9E3A}"/>
              </a:ext>
            </a:extLst>
          </p:cNvPr>
          <p:cNvSpPr/>
          <p:nvPr/>
        </p:nvSpPr>
        <p:spPr bwMode="auto">
          <a:xfrm>
            <a:off x="3805229" y="543275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D4214F2F-EBE2-49ED-9C03-1B6F28A0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696" y="562988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BF92F05-6BF4-4A04-B9AF-6A986523EC11}"/>
              </a:ext>
            </a:extLst>
          </p:cNvPr>
          <p:cNvSpPr/>
          <p:nvPr/>
        </p:nvSpPr>
        <p:spPr>
          <a:xfrm>
            <a:off x="9350632" y="1746123"/>
            <a:ext cx="2590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(end time may be adjusted according to overall 3GPP time plan)</a:t>
            </a:r>
            <a:endParaRPr lang="en-US" altLang="zh-CN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12739613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C22C71-1B25-4670-85B8-A120969F4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3D6D4EEE-B80D-470A-98C7-1C8632B18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C02D98-ED0B-460B-AB67-2C8C41F0C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10" y="1309390"/>
            <a:ext cx="11388436" cy="4117634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6G Scope</a:t>
            </a:r>
            <a:r>
              <a:rPr lang="en-US" sz="110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100" dirty="0">
                <a:latin typeface="Söhne"/>
              </a:rPr>
              <a:t>The potential topics should be categorized by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topics</a:t>
            </a:r>
            <a:r>
              <a:rPr lang="en-US" sz="1100" dirty="0">
                <a:latin typeface="Söhne"/>
              </a:rPr>
              <a:t>. </a:t>
            </a:r>
          </a:p>
          <a:p>
            <a:pPr lvl="1"/>
            <a:r>
              <a:rPr lang="en-US" sz="1100" dirty="0">
                <a:highlight>
                  <a:srgbClr val="00FFFF"/>
                </a:highlight>
                <a:latin typeface="Söhne"/>
              </a:rPr>
              <a:t>Maximum 62 TUs available for OAM, </a:t>
            </a:r>
            <a:r>
              <a:rPr lang="en-US" altLang="zh-CN" sz="1100" dirty="0">
                <a:highlight>
                  <a:srgbClr val="00FFFF"/>
                </a:highlight>
              </a:rPr>
              <a:t>Maximum 40 TUs available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 for CH</a:t>
            </a:r>
          </a:p>
          <a:p>
            <a:pPr lvl="1"/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study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marL="609600" lvl="1" indent="0">
              <a:buNone/>
            </a:pP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Note: Please contact leadership if your company is interested to moderate the 6G discussion, target to decide the moderators in SA5#161 so that moderator could coordinate 6G discussion after SA5#161.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6G SID</a:t>
            </a:r>
            <a:r>
              <a:rPr lang="en-US" altLang="zh-CN" sz="1100" dirty="0">
                <a:latin typeface="Söhne"/>
              </a:rPr>
              <a:t>: Companies may submit the SID to SA5#162 for WG agreement. SA5 targets to submit SIs to </a:t>
            </a:r>
            <a:r>
              <a:rPr lang="en-US" altLang="zh-CN" sz="1100" dirty="0">
                <a:solidFill>
                  <a:srgbClr val="0000FF"/>
                </a:solidFill>
                <a:latin typeface="Söhne"/>
              </a:rPr>
              <a:t>SA#109</a:t>
            </a:r>
            <a:r>
              <a:rPr lang="en-US" altLang="zh-CN" sz="1100" dirty="0">
                <a:latin typeface="Söhne"/>
              </a:rPr>
              <a:t> for approval. Ideally, the Rel-20 6G SID for approval at this step should have no dependencies on Rel-20 work in RAN and SA. SID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6G SI Work</a:t>
            </a:r>
            <a:r>
              <a:rPr lang="en-US" altLang="zh-CN" sz="1100" dirty="0">
                <a:latin typeface="Söhne"/>
              </a:rPr>
              <a:t>: After the approval of the SID at SA#109, SA5 will start working on the approved SID during Q4 meetings.</a:t>
            </a: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4646D249-680A-4774-B750-A9DD32BBE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5171616-1780-491E-9FCD-5FD3971A9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</p:spPr>
        <p:txBody>
          <a:bodyPr/>
          <a:lstStyle/>
          <a:p>
            <a:r>
              <a:rPr lang="en-US" altLang="zh-CN" dirty="0"/>
              <a:t>Rel-20 6G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9163FB-8A38-4C8E-B8CF-A3E1E681EFE9}"/>
              </a:ext>
            </a:extLst>
          </p:cNvPr>
          <p:cNvSpPr txBox="1">
            <a:spLocks/>
          </p:cNvSpPr>
          <p:nvPr/>
        </p:nvSpPr>
        <p:spPr bwMode="auto">
          <a:xfrm>
            <a:off x="652463" y="1391477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Scope: </a:t>
            </a:r>
            <a:r>
              <a:rPr lang="en-US" altLang="zh-CN" sz="1600" kern="0" dirty="0"/>
              <a:t>6G related new management features including OAM/CH prime features and management support to new network features.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</a:rPr>
              <a:t>Workshop#1: Online presentation on potential topics and directions (4 TUs)</a:t>
            </a:r>
          </a:p>
          <a:p>
            <a:pPr lvl="2"/>
            <a:r>
              <a:rPr lang="en-US" altLang="zh-CN" sz="1100" kern="0" dirty="0"/>
              <a:t>Jun 25, 2025 13:00-15:00 UTC</a:t>
            </a:r>
          </a:p>
          <a:p>
            <a:pPr lvl="2"/>
            <a:r>
              <a:rPr lang="en-US" altLang="zh-CN" sz="1100" kern="0"/>
              <a:t>Jun 26</a:t>
            </a:r>
            <a:r>
              <a:rPr lang="en-US" altLang="zh-CN" sz="1100" kern="0" dirty="0"/>
              <a:t>, 2025 </a:t>
            </a:r>
            <a:r>
              <a:rPr lang="en-US" altLang="zh-CN" sz="1100" kern="0"/>
              <a:t>13:00-15:00 UTC</a:t>
            </a:r>
            <a:endParaRPr lang="en-US" altLang="zh-CN" sz="1100" kern="0" dirty="0"/>
          </a:p>
          <a:p>
            <a:r>
              <a:rPr lang="en-US" altLang="zh-CN" sz="1600" b="1" kern="0" dirty="0"/>
              <a:t>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3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3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F3673-57E5-4143-BA54-48A467181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of SA5 6G work planning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2EC3FD-83CA-4EBE-A1CF-950EDDE24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709544"/>
              </p:ext>
            </p:extLst>
          </p:nvPr>
        </p:nvGraphicFramePr>
        <p:xfrm>
          <a:off x="705511" y="1471279"/>
          <a:ext cx="10882985" cy="2348500"/>
        </p:xfrm>
        <a:graphic>
          <a:graphicData uri="http://schemas.openxmlformats.org/drawingml/2006/table">
            <a:tbl>
              <a:tblPr/>
              <a:tblGrid>
                <a:gridCol w="2348585">
                  <a:extLst>
                    <a:ext uri="{9D8B030D-6E8A-4147-A177-3AD203B41FA5}">
                      <a16:colId xmlns:a16="http://schemas.microsoft.com/office/drawing/2014/main" val="3812679859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1801995108"/>
                    </a:ext>
                  </a:extLst>
                </a:gridCol>
                <a:gridCol w="6102096">
                  <a:extLst>
                    <a:ext uri="{9D8B030D-6E8A-4147-A177-3AD203B41FA5}">
                      <a16:colId xmlns:a16="http://schemas.microsoft.com/office/drawing/2014/main" val="1512730693"/>
                    </a:ext>
                  </a:extLst>
                </a:gridCol>
              </a:tblGrid>
              <a:tr h="161856"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DateTime</a:t>
                      </a:r>
                      <a:r>
                        <a:rPr lang="en-US" altLang="zh-CN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Work plan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399272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before SA5#161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Company nomination of 6G study moderators (1 study for OAM, 1 study for Charging)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532581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19~23 May 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SA5#161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Selection of 6G study moderators (1 study for OAM, 1 study for Charging)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27118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25~26 June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online workshop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workshop presentation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961340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June~August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NA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6G NWM discussion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058792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25~29 August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SA5#162 f2f</a:t>
                      </a:r>
                      <a:r>
                        <a:rPr lang="zh-CN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approval of 6G SIDs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168987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15~19 September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SA#109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 approval of 6G SIDs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584196"/>
                  </a:ext>
                </a:extLst>
              </a:tr>
              <a:tr h="244529"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October 2025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SA5#163 f2f meeting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7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Start of SA5 6G study</a:t>
                      </a:r>
                      <a:endParaRPr lang="zh-CN" alt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71504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4353BEB-D167-45AE-9712-3534CAD73E79}"/>
              </a:ext>
            </a:extLst>
          </p:cNvPr>
          <p:cNvSpPr txBox="1"/>
          <p:nvPr/>
        </p:nvSpPr>
        <p:spPr>
          <a:xfrm>
            <a:off x="859536" y="3925824"/>
            <a:ext cx="108348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0" dirty="0">
                <a:solidFill>
                  <a:sysClr val="windowText" lastClr="000000"/>
                </a:solidFill>
                <a:latin typeface="Calibri"/>
              </a:rPr>
              <a:t>Reminders:</a:t>
            </a:r>
          </a:p>
          <a:p>
            <a:pPr marL="342900" indent="-342900">
              <a:buAutoNum type="arabicPeriod"/>
            </a:pPr>
            <a:r>
              <a:rPr lang="en-US" altLang="zh-CN" sz="1400" kern="0" dirty="0">
                <a:solidFill>
                  <a:sysClr val="windowText" lastClr="000000"/>
                </a:solidFill>
                <a:latin typeface="Calibri"/>
              </a:rPr>
              <a:t>Company nomination of 6G study moderators: one company one email please send the nominee’s name for Rel-20 SID directly to SA5 chair and SA Chair, rather than sharing it on the reflector.</a:t>
            </a: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FDF8DDE7-982B-4BED-8885-46E67BADF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0894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(ref:SP-250420)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DE6952-07A4-40A1-9453-09593028E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65" y="1724579"/>
            <a:ext cx="7053464" cy="404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0121F-EA89-4615-B412-E4205F5EB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" y="1932432"/>
            <a:ext cx="5797296" cy="38529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FCBBD2-C78D-4DCB-9D07-32F495DE0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17776"/>
            <a:ext cx="5934979" cy="396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3EFBB-198B-47D3-8F45-3C8E581E2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3" y="1926336"/>
            <a:ext cx="5419845" cy="3627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43658A-16E2-442C-9073-AB43BBA4D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32" y="1734302"/>
            <a:ext cx="5773423" cy="41577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Rel-19~21 timelines with SA5</a:t>
            </a:r>
            <a:endParaRPr lang="zh-CN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339954-8146-4280-963D-A328AEBE9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04" y="1127946"/>
            <a:ext cx="9211854" cy="515156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Rel-20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86742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</a:t>
            </a:r>
            <a:r>
              <a:rPr lang="en-US" altLang="zh-CN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Rel-19 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942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Some WIDs and All Prime SIDs 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to be agreed no later than May.2025(SA5#161)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116955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(end time may be adjusted according to overall 3GPP time plan)</a:t>
            </a: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36014" y="5453162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detailed TU calculation see slides 22~27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201110</TotalTime>
  <Words>4929</Words>
  <Application>Microsoft Office PowerPoint</Application>
  <PresentationFormat>Widescreen</PresentationFormat>
  <Paragraphs>801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4" baseType="lpstr">
      <vt:lpstr>Batang</vt:lpstr>
      <vt:lpstr>Microsoft YaHei UI</vt:lpstr>
      <vt:lpstr>Montserrat</vt:lpstr>
      <vt:lpstr>ＭＳ Ｐゴシック</vt:lpstr>
      <vt:lpstr>ＭＳ Ｐゴシック</vt:lpstr>
      <vt:lpstr>Qualcomm Office Regular</vt:lpstr>
      <vt:lpstr>Söhne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SA5#161, Fukuoka, Japan, 19 - 23 May 2025 </vt:lpstr>
      <vt:lpstr>Content</vt:lpstr>
      <vt:lpstr>SA#107 information: Rel-20 5GA timeline (ref:SP-250420)</vt:lpstr>
      <vt:lpstr>SA#107 information: Overall 6G Workplan </vt:lpstr>
      <vt:lpstr>SA#107 information: Overall 6G Workplan </vt:lpstr>
      <vt:lpstr>Content</vt:lpstr>
      <vt:lpstr>Rel-19~21 timelines with SA5</vt:lpstr>
      <vt:lpstr>Detailed Rel-20 time plan with 5GA/6G</vt:lpstr>
      <vt:lpstr>SA5 Rel-20 Capacity Summary </vt:lpstr>
      <vt:lpstr>PowerPoint Presentation</vt:lpstr>
      <vt:lpstr>Content</vt:lpstr>
      <vt:lpstr>PowerPoint Presentation</vt:lpstr>
      <vt:lpstr>SA5 Rel-20 5GA Content Definition steps</vt:lpstr>
      <vt:lpstr>PowerPoint Presentation</vt:lpstr>
      <vt:lpstr>PowerPoint Presentation</vt:lpstr>
      <vt:lpstr>Content</vt:lpstr>
      <vt:lpstr>PowerPoint Presentation</vt:lpstr>
      <vt:lpstr>SA5 Rel-20 6G Content Definition steps</vt:lpstr>
      <vt:lpstr>Rel-20 6G management features workshop</vt:lpstr>
      <vt:lpstr>Summary of SA5 6G work planning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4186</cp:revision>
  <dcterms:created xsi:type="dcterms:W3CDTF">2008-08-30T09:32:10Z</dcterms:created>
  <dcterms:modified xsi:type="dcterms:W3CDTF">2025-05-12T12:15:19Z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